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0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5C030-803C-B049-8664-956F8FC344D9}" type="datetimeFigureOut">
              <a:rPr lang="en-US" smtClean="0"/>
              <a:t>6/22/13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276712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5C030-803C-B049-8664-956F8FC344D9}" type="datetimeFigureOut">
              <a:rPr lang="en-US" smtClean="0"/>
              <a:t>6/22/13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154286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5C030-803C-B049-8664-956F8FC344D9}" type="datetimeFigureOut">
              <a:rPr lang="en-US" smtClean="0"/>
              <a:t>6/22/13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287221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5C030-803C-B049-8664-956F8FC344D9}" type="datetimeFigureOut">
              <a:rPr lang="en-US" smtClean="0"/>
              <a:t>6/22/13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103156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5C030-803C-B049-8664-956F8FC344D9}" type="datetimeFigureOut">
              <a:rPr lang="en-US" smtClean="0"/>
              <a:t>6/22/13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240236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55C030-803C-B049-8664-956F8FC344D9}" type="datetimeFigureOut">
              <a:rPr lang="en-US" smtClean="0"/>
              <a:t>6/22/13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33713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55C030-803C-B049-8664-956F8FC344D9}" type="datetimeFigureOut">
              <a:rPr lang="en-US" smtClean="0"/>
              <a:t>6/22/13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327878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5C030-803C-B049-8664-956F8FC344D9}" type="datetimeFigureOut">
              <a:rPr lang="en-US" smtClean="0"/>
              <a:t>6/22/13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327515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5C030-803C-B049-8664-956F8FC344D9}" type="datetimeFigureOut">
              <a:rPr lang="en-US" smtClean="0"/>
              <a:t>6/22/13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166586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5C030-803C-B049-8664-956F8FC344D9}" type="datetimeFigureOut">
              <a:rPr lang="en-US" smtClean="0"/>
              <a:t>6/22/13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89301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5C030-803C-B049-8664-956F8FC344D9}" type="datetimeFigureOut">
              <a:rPr lang="en-US" smtClean="0"/>
              <a:t>6/22/13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1A4FD-E336-0845-A2CE-88A497BC149A}" type="slidenum">
              <a:rPr lang="en-US" smtClean="0"/>
              <a:t>‹#›</a:t>
            </a:fld>
            <a:endParaRPr lang="en-US"/>
          </a:p>
        </p:txBody>
      </p:sp>
    </p:spTree>
    <p:extLst>
      <p:ext uri="{BB962C8B-B14F-4D97-AF65-F5344CB8AC3E}">
        <p14:creationId xmlns:p14="http://schemas.microsoft.com/office/powerpoint/2010/main" val="34047179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5C030-803C-B049-8664-956F8FC344D9}" type="datetimeFigureOut">
              <a:rPr lang="en-US" smtClean="0"/>
              <a:t>6/22/13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1A4FD-E336-0845-A2CE-88A497BC149A}" type="slidenum">
              <a:rPr lang="en-US" smtClean="0"/>
              <a:t>‹#›</a:t>
            </a:fld>
            <a:endParaRPr lang="en-US"/>
          </a:p>
        </p:txBody>
      </p:sp>
    </p:spTree>
    <p:extLst>
      <p:ext uri="{BB962C8B-B14F-4D97-AF65-F5344CB8AC3E}">
        <p14:creationId xmlns:p14="http://schemas.microsoft.com/office/powerpoint/2010/main" val="29370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Vigilance and Biblical Self Image</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solidFill>
                  <a:schemeClr val="tx1"/>
                </a:solidFill>
              </a:rPr>
              <a:t>Galatians 5:26-6:5</a:t>
            </a:r>
          </a:p>
          <a:p>
            <a:r>
              <a:rPr lang="en-US" b="1" dirty="0" smtClean="0">
                <a:solidFill>
                  <a:schemeClr val="tx1"/>
                </a:solidFill>
              </a:rPr>
              <a:t>Key word: Vigilant</a:t>
            </a:r>
            <a:endParaRPr lang="en-US" b="1" dirty="0">
              <a:solidFill>
                <a:schemeClr val="tx1"/>
              </a:solidFill>
            </a:endParaRPr>
          </a:p>
        </p:txBody>
      </p:sp>
    </p:spTree>
    <p:extLst>
      <p:ext uri="{BB962C8B-B14F-4D97-AF65-F5344CB8AC3E}">
        <p14:creationId xmlns:p14="http://schemas.microsoft.com/office/powerpoint/2010/main" val="28797217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Pulling it all together</a:t>
            </a:r>
            <a:endParaRPr lang="en-US" b="1" dirty="0"/>
          </a:p>
        </p:txBody>
      </p:sp>
      <p:sp>
        <p:nvSpPr>
          <p:cNvPr id="3" name="Content Placeholder 2"/>
          <p:cNvSpPr>
            <a:spLocks noGrp="1"/>
          </p:cNvSpPr>
          <p:nvPr>
            <p:ph idx="1"/>
          </p:nvPr>
        </p:nvSpPr>
        <p:spPr>
          <a:xfrm>
            <a:off x="457200" y="1270000"/>
            <a:ext cx="8229600" cy="5170714"/>
          </a:xfrm>
        </p:spPr>
        <p:txBody>
          <a:bodyPr/>
          <a:lstStyle/>
          <a:p>
            <a:pPr marL="0" indent="0">
              <a:buNone/>
            </a:pPr>
            <a:r>
              <a:rPr lang="en-US" b="1" dirty="0" smtClean="0"/>
              <a:t>The Work of the Holy Spirit in our lives should produce:</a:t>
            </a:r>
          </a:p>
          <a:p>
            <a:pPr marL="0" lvl="3" indent="0">
              <a:buNone/>
            </a:pPr>
            <a:r>
              <a:rPr lang="en-US" sz="2800" b="1" i="1" dirty="0" smtClean="0"/>
              <a:t>	A </a:t>
            </a:r>
            <a:r>
              <a:rPr lang="en-US" sz="2800" b="1" i="1" dirty="0"/>
              <a:t>balanced perspective of my life in Christ</a:t>
            </a:r>
          </a:p>
          <a:p>
            <a:pPr marL="0" lvl="3" indent="0">
              <a:buNone/>
            </a:pPr>
            <a:r>
              <a:rPr lang="en-US" sz="2800" b="1" i="1" dirty="0" smtClean="0"/>
              <a:t>	Vigilance </a:t>
            </a:r>
            <a:r>
              <a:rPr lang="en-US" sz="2800" b="1" i="1" dirty="0"/>
              <a:t>and Restoration.</a:t>
            </a:r>
          </a:p>
          <a:p>
            <a:pPr marL="0" lvl="3" indent="0">
              <a:buNone/>
            </a:pPr>
            <a:r>
              <a:rPr lang="en-US" sz="2800" b="1" i="1" dirty="0" smtClean="0"/>
              <a:t>	Bear </a:t>
            </a:r>
            <a:r>
              <a:rPr lang="en-US" sz="2800" b="1" i="1" dirty="0"/>
              <a:t>one another burdens, and carry your own </a:t>
            </a:r>
            <a:r>
              <a:rPr lang="en-US" sz="2800" b="1" i="1" dirty="0" smtClean="0"/>
              <a:t>	load</a:t>
            </a:r>
            <a:r>
              <a:rPr lang="en-US" sz="2800" b="1" i="1" dirty="0"/>
              <a:t>.</a:t>
            </a:r>
          </a:p>
          <a:p>
            <a:pPr marL="0" lvl="1" indent="0">
              <a:buNone/>
            </a:pPr>
            <a:r>
              <a:rPr lang="en-US" sz="3200" b="1" dirty="0"/>
              <a:t>Self-examination is healthy and should be an ongoing process.</a:t>
            </a:r>
          </a:p>
          <a:p>
            <a:pPr marL="0" indent="0">
              <a:buNone/>
            </a:pPr>
            <a:r>
              <a:rPr lang="en-US" sz="2800" b="1" dirty="0" smtClean="0"/>
              <a:t>	Galatians </a:t>
            </a:r>
            <a:r>
              <a:rPr lang="en-US" sz="2800" b="1" dirty="0"/>
              <a:t>6:3-4 </a:t>
            </a:r>
          </a:p>
        </p:txBody>
      </p:sp>
    </p:spTree>
    <p:extLst>
      <p:ext uri="{BB962C8B-B14F-4D97-AF65-F5344CB8AC3E}">
        <p14:creationId xmlns:p14="http://schemas.microsoft.com/office/powerpoint/2010/main" val="2024617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2" algn="ctr" defTabSz="457200" rtl="0">
              <a:spcBef>
                <a:spcPct val="0"/>
              </a:spcBef>
            </a:pPr>
            <a:r>
              <a:rPr lang="en-US" sz="4400" b="1" dirty="0"/>
              <a:t>1 Corinthians 11:23-28</a:t>
            </a:r>
            <a:br>
              <a:rPr lang="en-US" sz="4400" b="1" dirty="0"/>
            </a:br>
            <a:endParaRPr lang="en-US" sz="4400" dirty="0"/>
          </a:p>
        </p:txBody>
      </p:sp>
      <p:sp>
        <p:nvSpPr>
          <p:cNvPr id="3" name="Content Placeholder 2"/>
          <p:cNvSpPr>
            <a:spLocks noGrp="1"/>
          </p:cNvSpPr>
          <p:nvPr>
            <p:ph idx="1"/>
          </p:nvPr>
        </p:nvSpPr>
        <p:spPr>
          <a:xfrm>
            <a:off x="457200" y="1088572"/>
            <a:ext cx="8229600" cy="5569858"/>
          </a:xfrm>
        </p:spPr>
        <p:txBody>
          <a:bodyPr>
            <a:normAutofit fontScale="85000" lnSpcReduction="20000"/>
          </a:bodyPr>
          <a:lstStyle/>
          <a:p>
            <a:pPr marL="0" indent="0">
              <a:buNone/>
            </a:pPr>
            <a:r>
              <a:rPr lang="en-US" b="1" dirty="0"/>
              <a:t>For I received from the Lord what I also delivered to you, that the Lord Jesus on the night when he was betrayed took bread, 24 and when he had given thanks, he broke it, and said, “This is my body which is for you. Do this in remembrance of me.”</a:t>
            </a:r>
            <a:r>
              <a:rPr lang="en-US" b="1" i="1" dirty="0"/>
              <a:t> </a:t>
            </a:r>
            <a:r>
              <a:rPr lang="en-US" b="1" dirty="0"/>
              <a:t>25 In the same way also he took the cup, after supper, saying, “This cup is the new covenant in my blood. Do this, as often as you drink it, in remembrance of me.” 26 For as often as you eat this bread and drink the cup, you proclaim the Lord's death until he comes.</a:t>
            </a:r>
          </a:p>
          <a:p>
            <a:pPr marL="0" indent="0">
              <a:buNone/>
            </a:pPr>
            <a:r>
              <a:rPr lang="en-US" b="1" dirty="0"/>
              <a:t>27 Whoever, therefore, eats the bread or drinks the cup of the Lord in an unworthy manner will be guilty concerning the body and blood of the Lord. 28 Let a person examine himself, then, and so eat of the bread and drink of the cup.</a:t>
            </a:r>
          </a:p>
          <a:p>
            <a:pPr marL="0" indent="0">
              <a:buNone/>
            </a:pPr>
            <a:endParaRPr lang="en-US" dirty="0"/>
          </a:p>
        </p:txBody>
      </p:sp>
    </p:spTree>
    <p:extLst>
      <p:ext uri="{BB962C8B-B14F-4D97-AF65-F5344CB8AC3E}">
        <p14:creationId xmlns:p14="http://schemas.microsoft.com/office/powerpoint/2010/main" val="2726110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79239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Looking back</a:t>
            </a:r>
            <a:endParaRPr lang="en-US" b="1" dirty="0"/>
          </a:p>
        </p:txBody>
      </p:sp>
      <p:sp>
        <p:nvSpPr>
          <p:cNvPr id="3" name="Content Placeholder 2"/>
          <p:cNvSpPr>
            <a:spLocks noGrp="1"/>
          </p:cNvSpPr>
          <p:nvPr>
            <p:ph idx="1"/>
          </p:nvPr>
        </p:nvSpPr>
        <p:spPr/>
        <p:txBody>
          <a:bodyPr/>
          <a:lstStyle/>
          <a:p>
            <a:r>
              <a:rPr lang="en-US" b="1" dirty="0" smtClean="0"/>
              <a:t>Key Verse for Galatians study:</a:t>
            </a:r>
          </a:p>
          <a:p>
            <a:pPr marL="800100" lvl="3" indent="-342900"/>
            <a:r>
              <a:rPr lang="en-US" sz="2800" b="1" dirty="0"/>
              <a:t>Gal 2:16 “…we know that a person is not justified by the works of the Law but through faith in Jesus Christ…”</a:t>
            </a:r>
          </a:p>
          <a:p>
            <a:pPr marL="342900" lvl="2" indent="-342900"/>
            <a:r>
              <a:rPr lang="en-US" sz="3200" b="1" dirty="0"/>
              <a:t>The Holy </a:t>
            </a:r>
            <a:r>
              <a:rPr lang="en-US" sz="3200" b="1" dirty="0" smtClean="0"/>
              <a:t>Spirit:</a:t>
            </a:r>
          </a:p>
          <a:p>
            <a:pPr marL="342900" lvl="2" indent="-342900"/>
            <a:endParaRPr lang="en-US" sz="1100" b="1" dirty="0"/>
          </a:p>
          <a:p>
            <a:pPr marL="800100" lvl="4" indent="-342900">
              <a:buFont typeface="Arial"/>
              <a:buChar char="•"/>
            </a:pPr>
            <a:r>
              <a:rPr lang="en-US" sz="2800" b="1" i="1" dirty="0" smtClean="0"/>
              <a:t>  Enables </a:t>
            </a:r>
            <a:r>
              <a:rPr lang="en-US" sz="2800" b="1" i="1" dirty="0"/>
              <a:t>you to overcome the flesh</a:t>
            </a:r>
            <a:r>
              <a:rPr lang="en-US" sz="2800" b="1" i="1" dirty="0" smtClean="0"/>
              <a:t>!</a:t>
            </a:r>
          </a:p>
          <a:p>
            <a:pPr marL="914400" lvl="4" indent="-457200">
              <a:buFont typeface="Arial"/>
              <a:buChar char="•"/>
            </a:pPr>
            <a:r>
              <a:rPr lang="en-US" sz="2800" b="1" i="1" dirty="0" smtClean="0"/>
              <a:t>Enables </a:t>
            </a:r>
            <a:r>
              <a:rPr lang="en-US" sz="2800" b="1" i="1" dirty="0"/>
              <a:t>us to produce fruit.</a:t>
            </a:r>
          </a:p>
          <a:p>
            <a:endParaRPr lang="en-US" dirty="0"/>
          </a:p>
        </p:txBody>
      </p:sp>
    </p:spTree>
    <p:extLst>
      <p:ext uri="{BB962C8B-B14F-4D97-AF65-F5344CB8AC3E}">
        <p14:creationId xmlns:p14="http://schemas.microsoft.com/office/powerpoint/2010/main" val="2389921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Looking Ahead</a:t>
            </a:r>
            <a:endParaRPr lang="en-US" b="1" dirty="0"/>
          </a:p>
        </p:txBody>
      </p:sp>
      <p:sp>
        <p:nvSpPr>
          <p:cNvPr id="3" name="Content Placeholder 2"/>
          <p:cNvSpPr>
            <a:spLocks noGrp="1"/>
          </p:cNvSpPr>
          <p:nvPr>
            <p:ph idx="1"/>
          </p:nvPr>
        </p:nvSpPr>
        <p:spPr/>
        <p:txBody>
          <a:bodyPr/>
          <a:lstStyle/>
          <a:p>
            <a:pPr lvl="2"/>
            <a:r>
              <a:rPr lang="en-US" sz="3200" b="1" dirty="0"/>
              <a:t>The Ongoing battle for balance.</a:t>
            </a:r>
          </a:p>
          <a:p>
            <a:pPr lvl="2"/>
            <a:r>
              <a:rPr lang="en-US" sz="3200" b="1" dirty="0"/>
              <a:t>Vigilance and restoration.</a:t>
            </a:r>
          </a:p>
          <a:p>
            <a:pPr lvl="2"/>
            <a:r>
              <a:rPr lang="en-US" sz="3200" b="1" dirty="0"/>
              <a:t>Burden bearing and other loads.</a:t>
            </a:r>
          </a:p>
          <a:p>
            <a:endParaRPr lang="en-US" dirty="0"/>
          </a:p>
        </p:txBody>
      </p:sp>
    </p:spTree>
    <p:extLst>
      <p:ext uri="{BB962C8B-B14F-4D97-AF65-F5344CB8AC3E}">
        <p14:creationId xmlns:p14="http://schemas.microsoft.com/office/powerpoint/2010/main" val="2351715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Galatians 5:26-6:5</a:t>
            </a:r>
            <a:r>
              <a:rPr lang="en-US" dirty="0" smtClean="0">
                <a:effectLst/>
              </a:rPr>
              <a:t> </a:t>
            </a:r>
            <a:endParaRPr lang="en-US" dirty="0"/>
          </a:p>
        </p:txBody>
      </p:sp>
      <p:sp>
        <p:nvSpPr>
          <p:cNvPr id="3" name="Content Placeholder 2"/>
          <p:cNvSpPr>
            <a:spLocks noGrp="1"/>
          </p:cNvSpPr>
          <p:nvPr>
            <p:ph idx="1"/>
          </p:nvPr>
        </p:nvSpPr>
        <p:spPr>
          <a:xfrm>
            <a:off x="457200" y="1288144"/>
            <a:ext cx="8229600" cy="5279570"/>
          </a:xfrm>
        </p:spPr>
        <p:txBody>
          <a:bodyPr>
            <a:normAutofit fontScale="92500" lnSpcReduction="20000"/>
          </a:bodyPr>
          <a:lstStyle/>
          <a:p>
            <a:pPr marL="0" indent="0">
              <a:buNone/>
            </a:pPr>
            <a:r>
              <a:rPr lang="en-US" b="1" dirty="0" smtClean="0"/>
              <a:t>26</a:t>
            </a:r>
            <a:r>
              <a:rPr lang="en-US" b="1" dirty="0"/>
              <a:t> </a:t>
            </a:r>
            <a:r>
              <a:rPr lang="en-US" dirty="0"/>
              <a:t>Let us not become conceited, provoking one another, envying one another.</a:t>
            </a:r>
          </a:p>
          <a:p>
            <a:pPr marL="0" indent="0">
              <a:buNone/>
            </a:pPr>
            <a:r>
              <a:rPr lang="en-US" sz="3500" b="1" dirty="0"/>
              <a:t>6 </a:t>
            </a:r>
          </a:p>
          <a:p>
            <a:pPr marL="0" indent="0">
              <a:buNone/>
            </a:pPr>
            <a:r>
              <a:rPr lang="en-US" b="1" dirty="0" smtClean="0"/>
              <a:t>1 </a:t>
            </a:r>
            <a:r>
              <a:rPr lang="en-US" dirty="0" smtClean="0"/>
              <a:t>Brothers</a:t>
            </a:r>
            <a:r>
              <a:rPr lang="en-US" dirty="0"/>
              <a:t>, if anyone is caught in any transgression, you who are spiritual should restore him in a spirit of gentleness. Keep watch on yourself, lest you too be tempted. </a:t>
            </a:r>
            <a:r>
              <a:rPr lang="en-US" b="1" dirty="0"/>
              <a:t>2 </a:t>
            </a:r>
            <a:r>
              <a:rPr lang="en-US" dirty="0"/>
              <a:t>Bear one another's burdens, and so fulfill the law of Christ. </a:t>
            </a:r>
            <a:r>
              <a:rPr lang="en-US" b="1" dirty="0"/>
              <a:t>3 </a:t>
            </a:r>
            <a:r>
              <a:rPr lang="en-US" dirty="0"/>
              <a:t>For if anyone thinks he is something, when he is nothing, he deceives himself. </a:t>
            </a:r>
            <a:r>
              <a:rPr lang="en-US" b="1" dirty="0"/>
              <a:t>4 </a:t>
            </a:r>
            <a:r>
              <a:rPr lang="en-US" dirty="0"/>
              <a:t>But let each one test his own work, and then his reason to boast will be in himself alone and not in his neighbor. </a:t>
            </a:r>
            <a:r>
              <a:rPr lang="en-US" b="1" dirty="0"/>
              <a:t>5 </a:t>
            </a:r>
            <a:r>
              <a:rPr lang="en-US" dirty="0"/>
              <a:t>For each will have to bear his own load.</a:t>
            </a:r>
          </a:p>
        </p:txBody>
      </p:sp>
    </p:spTree>
    <p:extLst>
      <p:ext uri="{BB962C8B-B14F-4D97-AF65-F5344CB8AC3E}">
        <p14:creationId xmlns:p14="http://schemas.microsoft.com/office/powerpoint/2010/main" val="27299939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ongoing battle for </a:t>
            </a:r>
            <a:r>
              <a:rPr lang="en-US" b="1" dirty="0" smtClean="0"/>
              <a:t>balance </a:t>
            </a:r>
            <a:endParaRPr lang="en-US" b="1" dirty="0"/>
          </a:p>
        </p:txBody>
      </p:sp>
      <p:sp>
        <p:nvSpPr>
          <p:cNvPr id="3" name="Content Placeholder 2"/>
          <p:cNvSpPr>
            <a:spLocks noGrp="1"/>
          </p:cNvSpPr>
          <p:nvPr>
            <p:ph idx="1"/>
          </p:nvPr>
        </p:nvSpPr>
        <p:spPr/>
        <p:txBody>
          <a:bodyPr/>
          <a:lstStyle/>
          <a:p>
            <a:pPr marL="0" lvl="1" indent="0">
              <a:buNone/>
            </a:pPr>
            <a:r>
              <a:rPr lang="en-US" sz="3200" b="1" dirty="0"/>
              <a:t>Conceit vs. Envy – A Portrait of misdirection</a:t>
            </a:r>
            <a:r>
              <a:rPr lang="en-US" sz="3200" b="1" dirty="0" smtClean="0"/>
              <a:t>.</a:t>
            </a:r>
          </a:p>
          <a:p>
            <a:pPr marL="400050" lvl="2" indent="0">
              <a:buNone/>
            </a:pPr>
            <a:r>
              <a:rPr lang="en-US" b="1" dirty="0" smtClean="0"/>
              <a:t>Galatians 5:26</a:t>
            </a:r>
            <a:endParaRPr lang="en-US" b="1" dirty="0"/>
          </a:p>
          <a:p>
            <a:pPr marL="400050" lvl="1" indent="0">
              <a:buNone/>
            </a:pPr>
            <a:r>
              <a:rPr lang="en-US" sz="2400" b="1" dirty="0"/>
              <a:t>Self-superiority: Thinking myself better than others. </a:t>
            </a:r>
            <a:endParaRPr lang="en-US" sz="2400" b="1" dirty="0" smtClean="0"/>
          </a:p>
          <a:p>
            <a:pPr marL="400050" lvl="1" indent="0">
              <a:buNone/>
            </a:pPr>
            <a:r>
              <a:rPr lang="en-US" sz="2400" b="1" dirty="0"/>
              <a:t>Inferiority Complex: The state of seeing myself less than others. </a:t>
            </a:r>
            <a:endParaRPr lang="en-US" sz="2400" b="1" dirty="0" smtClean="0"/>
          </a:p>
          <a:p>
            <a:pPr marL="0" lvl="1" indent="0">
              <a:buNone/>
            </a:pPr>
            <a:r>
              <a:rPr lang="en-US" sz="3200" b="1" dirty="0"/>
              <a:t>The biblical balance</a:t>
            </a:r>
            <a:r>
              <a:rPr lang="en-US" sz="3200" b="1" dirty="0" smtClean="0"/>
              <a:t>.</a:t>
            </a:r>
          </a:p>
          <a:p>
            <a:pPr marL="0" lvl="1" indent="0">
              <a:buNone/>
            </a:pPr>
            <a:r>
              <a:rPr lang="en-US" b="1" dirty="0" smtClean="0"/>
              <a:t>	John 15:5</a:t>
            </a:r>
          </a:p>
          <a:p>
            <a:pPr marL="0" lvl="1" indent="0">
              <a:buNone/>
            </a:pPr>
            <a:r>
              <a:rPr lang="en-US" b="1" dirty="0" smtClean="0"/>
              <a:t>	</a:t>
            </a:r>
            <a:endParaRPr lang="en-US" dirty="0"/>
          </a:p>
        </p:txBody>
      </p:sp>
    </p:spTree>
    <p:extLst>
      <p:ext uri="{BB962C8B-B14F-4D97-AF65-F5344CB8AC3E}">
        <p14:creationId xmlns:p14="http://schemas.microsoft.com/office/powerpoint/2010/main" val="1703177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6:3-4</a:t>
            </a:r>
            <a:endParaRPr lang="en-US" dirty="0"/>
          </a:p>
        </p:txBody>
      </p:sp>
      <p:sp>
        <p:nvSpPr>
          <p:cNvPr id="3" name="Content Placeholder 2"/>
          <p:cNvSpPr>
            <a:spLocks noGrp="1"/>
          </p:cNvSpPr>
          <p:nvPr>
            <p:ph idx="1"/>
          </p:nvPr>
        </p:nvSpPr>
        <p:spPr/>
        <p:txBody>
          <a:bodyPr/>
          <a:lstStyle/>
          <a:p>
            <a:pPr marL="0" indent="0">
              <a:buNone/>
            </a:pPr>
            <a:r>
              <a:rPr lang="en-US" b="1" dirty="0"/>
              <a:t>For if anyone thinks he is something, when he is nothing, he deceives himself. But let each one test his own work, and then his reason to boast will be in himself alone and not in his neighbor. </a:t>
            </a:r>
          </a:p>
        </p:txBody>
      </p:sp>
    </p:spTree>
    <p:extLst>
      <p:ext uri="{BB962C8B-B14F-4D97-AF65-F5344CB8AC3E}">
        <p14:creationId xmlns:p14="http://schemas.microsoft.com/office/powerpoint/2010/main" val="9846933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Vigilance and Restoration</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dirty="0" smtClean="0"/>
              <a:t>We are to be vigilant</a:t>
            </a:r>
          </a:p>
          <a:p>
            <a:pPr marL="0" indent="0">
              <a:buNone/>
            </a:pPr>
            <a:r>
              <a:rPr lang="en-US" b="1" dirty="0" smtClean="0"/>
              <a:t>	</a:t>
            </a:r>
            <a:r>
              <a:rPr lang="en-US" sz="2800" b="1" dirty="0" smtClean="0"/>
              <a:t>1 </a:t>
            </a:r>
            <a:r>
              <a:rPr lang="en-US" sz="2800" b="1" dirty="0" err="1" smtClean="0"/>
              <a:t>Cor</a:t>
            </a:r>
            <a:r>
              <a:rPr lang="en-US" sz="2800" b="1" dirty="0" smtClean="0"/>
              <a:t> 11:28</a:t>
            </a:r>
          </a:p>
          <a:p>
            <a:pPr marL="0" indent="0">
              <a:buNone/>
            </a:pPr>
            <a:r>
              <a:rPr lang="en-US" b="1" dirty="0" smtClean="0"/>
              <a:t>	</a:t>
            </a:r>
            <a:r>
              <a:rPr lang="en-US" sz="2800" b="1" dirty="0" smtClean="0"/>
              <a:t>Acts 5 – Ananias and </a:t>
            </a:r>
            <a:r>
              <a:rPr lang="en-US" sz="2800" b="1" dirty="0" err="1" smtClean="0"/>
              <a:t>Sapphira</a:t>
            </a:r>
            <a:endParaRPr lang="en-US" sz="2800" b="1" dirty="0" smtClean="0"/>
          </a:p>
          <a:p>
            <a:pPr marL="0" indent="0">
              <a:buNone/>
            </a:pPr>
            <a:r>
              <a:rPr lang="en-US" b="1" dirty="0"/>
              <a:t>“caught in sin;</a:t>
            </a:r>
            <a:r>
              <a:rPr lang="en-US" b="1" dirty="0" smtClean="0"/>
              <a:t>” </a:t>
            </a:r>
            <a:r>
              <a:rPr lang="en-US" b="1" dirty="0" err="1" smtClean="0"/>
              <a:t>vs</a:t>
            </a:r>
            <a:r>
              <a:rPr lang="en-US" b="1" dirty="0" smtClean="0"/>
              <a:t> </a:t>
            </a:r>
            <a:r>
              <a:rPr lang="en-US" b="1" dirty="0"/>
              <a:t>“overtaken” </a:t>
            </a:r>
            <a:endParaRPr lang="en-US" b="1" dirty="0" smtClean="0"/>
          </a:p>
          <a:p>
            <a:pPr marL="0" indent="0">
              <a:buNone/>
            </a:pPr>
            <a:r>
              <a:rPr lang="en-US" b="1" dirty="0" smtClean="0"/>
              <a:t>Restore</a:t>
            </a:r>
          </a:p>
          <a:p>
            <a:pPr marL="0" indent="0">
              <a:buNone/>
            </a:pPr>
            <a:r>
              <a:rPr lang="en-US" b="1" dirty="0"/>
              <a:t>	</a:t>
            </a:r>
            <a:r>
              <a:rPr lang="en-US" sz="2800" b="1" dirty="0" smtClean="0"/>
              <a:t>Mercy</a:t>
            </a:r>
          </a:p>
          <a:p>
            <a:pPr marL="0" indent="0">
              <a:buNone/>
            </a:pPr>
            <a:r>
              <a:rPr lang="en-US" sz="2800" b="1" dirty="0"/>
              <a:t>	</a:t>
            </a:r>
            <a:r>
              <a:rPr lang="en-US" sz="2800" b="1" dirty="0" smtClean="0"/>
              <a:t>Gentleness</a:t>
            </a:r>
          </a:p>
          <a:p>
            <a:pPr marL="0" indent="0">
              <a:buNone/>
            </a:pPr>
            <a:endParaRPr lang="en-US" dirty="0"/>
          </a:p>
        </p:txBody>
      </p:sp>
    </p:spTree>
    <p:extLst>
      <p:ext uri="{BB962C8B-B14F-4D97-AF65-F5344CB8AC3E}">
        <p14:creationId xmlns:p14="http://schemas.microsoft.com/office/powerpoint/2010/main" val="495411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Burden bearing and </a:t>
            </a:r>
            <a:r>
              <a:rPr lang="en-US" b="1" dirty="0" smtClean="0"/>
              <a:t>load carrying</a:t>
            </a:r>
            <a:r>
              <a:rPr lang="en-US" dirty="0" smtClean="0"/>
              <a:t> </a:t>
            </a:r>
            <a:endParaRPr lang="en-US" dirty="0"/>
          </a:p>
        </p:txBody>
      </p:sp>
      <p:sp>
        <p:nvSpPr>
          <p:cNvPr id="3" name="Content Placeholder 2"/>
          <p:cNvSpPr>
            <a:spLocks noGrp="1"/>
          </p:cNvSpPr>
          <p:nvPr>
            <p:ph idx="1"/>
          </p:nvPr>
        </p:nvSpPr>
        <p:spPr/>
        <p:txBody>
          <a:bodyPr/>
          <a:lstStyle/>
          <a:p>
            <a:pPr marL="0" lvl="1" indent="0">
              <a:buNone/>
            </a:pPr>
            <a:r>
              <a:rPr lang="en-US" b="1" dirty="0"/>
              <a:t>Burden= a load to heavy or great for one person to carry alone.</a:t>
            </a:r>
            <a:endParaRPr lang="en-US" sz="1300" b="1" dirty="0"/>
          </a:p>
          <a:p>
            <a:pPr marL="0" indent="0">
              <a:buNone/>
            </a:pPr>
            <a:r>
              <a:rPr lang="en-US" sz="2800" b="1" dirty="0" smtClean="0"/>
              <a:t>	Gal </a:t>
            </a:r>
            <a:r>
              <a:rPr lang="en-US" sz="2800" b="1" dirty="0"/>
              <a:t>6:2 “Bear one another’s burdens, and so fulfill </a:t>
            </a:r>
            <a:r>
              <a:rPr lang="en-US" sz="2800" b="1" dirty="0" smtClean="0"/>
              <a:t>	the </a:t>
            </a:r>
            <a:r>
              <a:rPr lang="en-US" sz="2800" b="1" dirty="0"/>
              <a:t>law of Christ.” </a:t>
            </a:r>
            <a:endParaRPr lang="en-US" sz="2800" b="1" dirty="0" smtClean="0"/>
          </a:p>
          <a:p>
            <a:pPr marL="0" indent="0">
              <a:buNone/>
            </a:pPr>
            <a:r>
              <a:rPr lang="en-US" sz="2800" b="1" dirty="0" smtClean="0"/>
              <a:t>“The Law of Christ”</a:t>
            </a:r>
          </a:p>
          <a:p>
            <a:pPr marL="0" lvl="3" indent="0">
              <a:buNone/>
            </a:pPr>
            <a:r>
              <a:rPr lang="en-US" sz="2800" b="1" i="1" dirty="0" smtClean="0"/>
              <a:t>	Luke </a:t>
            </a:r>
            <a:r>
              <a:rPr lang="en-US" sz="2800" b="1" i="1" dirty="0"/>
              <a:t>10:27  And he answered, “You shall love the </a:t>
            </a:r>
            <a:r>
              <a:rPr lang="en-US" sz="2800" b="1" i="1" dirty="0" smtClean="0"/>
              <a:t>	Lord </a:t>
            </a:r>
            <a:r>
              <a:rPr lang="en-US" sz="2800" b="1" i="1" dirty="0"/>
              <a:t>your God with all your heart and with all your </a:t>
            </a:r>
            <a:r>
              <a:rPr lang="en-US" sz="2800" b="1" i="1" dirty="0" smtClean="0"/>
              <a:t>	soul </a:t>
            </a:r>
            <a:r>
              <a:rPr lang="en-US" sz="2800" b="1" i="1" dirty="0"/>
              <a:t>and with all your strength and with all your </a:t>
            </a:r>
            <a:r>
              <a:rPr lang="en-US" sz="2800" b="1" i="1" dirty="0" smtClean="0"/>
              <a:t>	mind</a:t>
            </a:r>
            <a:r>
              <a:rPr lang="en-US" sz="2800" b="1" i="1" dirty="0"/>
              <a:t>, and</a:t>
            </a:r>
            <a:r>
              <a:rPr lang="en-US" sz="2800" b="1" u="sng" dirty="0"/>
              <a:t> </a:t>
            </a:r>
            <a:r>
              <a:rPr lang="en-US" sz="2800" b="1" i="1" u="sng" dirty="0"/>
              <a:t>your neighbor as yourself</a:t>
            </a:r>
            <a:r>
              <a:rPr lang="en-US" sz="2800" b="1" i="1" dirty="0"/>
              <a:t>.”</a:t>
            </a:r>
          </a:p>
          <a:p>
            <a:pPr marL="0" indent="0">
              <a:buNone/>
            </a:pPr>
            <a:endParaRPr lang="en-US" sz="2800" b="1" dirty="0"/>
          </a:p>
        </p:txBody>
      </p:sp>
    </p:spTree>
    <p:extLst>
      <p:ext uri="{BB962C8B-B14F-4D97-AF65-F5344CB8AC3E}">
        <p14:creationId xmlns:p14="http://schemas.microsoft.com/office/powerpoint/2010/main" val="476064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Burden bearing and load carrying</a:t>
            </a:r>
            <a:r>
              <a:rPr lang="en-US" dirty="0"/>
              <a:t> </a:t>
            </a:r>
          </a:p>
        </p:txBody>
      </p:sp>
      <p:sp>
        <p:nvSpPr>
          <p:cNvPr id="3" name="Content Placeholder 2"/>
          <p:cNvSpPr>
            <a:spLocks noGrp="1"/>
          </p:cNvSpPr>
          <p:nvPr>
            <p:ph idx="1"/>
          </p:nvPr>
        </p:nvSpPr>
        <p:spPr/>
        <p:txBody>
          <a:bodyPr/>
          <a:lstStyle/>
          <a:p>
            <a:pPr marL="0" lvl="1" indent="0">
              <a:buNone/>
            </a:pPr>
            <a:r>
              <a:rPr lang="en-US" b="1" dirty="0"/>
              <a:t>Load = your ongoing responsibilities throughout your life.  </a:t>
            </a:r>
            <a:endParaRPr lang="en-US" sz="1300" b="1" dirty="0"/>
          </a:p>
          <a:p>
            <a:pPr marL="0" lvl="2" indent="0">
              <a:buNone/>
            </a:pPr>
            <a:r>
              <a:rPr lang="en-US" b="1" dirty="0" smtClean="0"/>
              <a:t>	1 </a:t>
            </a:r>
            <a:r>
              <a:rPr lang="en-US" b="1" dirty="0"/>
              <a:t>Timothy 5:8  But if anyone does not provide for his </a:t>
            </a:r>
            <a:r>
              <a:rPr lang="en-US" b="1" dirty="0" smtClean="0"/>
              <a:t>	relatives</a:t>
            </a:r>
            <a:r>
              <a:rPr lang="en-US" b="1" dirty="0"/>
              <a:t>, and especially for members of his household, he </a:t>
            </a:r>
            <a:r>
              <a:rPr lang="en-US" b="1" dirty="0" smtClean="0"/>
              <a:t>	has </a:t>
            </a:r>
            <a:r>
              <a:rPr lang="en-US" b="1" dirty="0"/>
              <a:t>denied the faith and is worse than an unbeliever</a:t>
            </a:r>
            <a:r>
              <a:rPr lang="en-US" b="1" dirty="0" smtClean="0"/>
              <a:t>.</a:t>
            </a:r>
          </a:p>
          <a:p>
            <a:pPr marL="0" lvl="2" indent="0">
              <a:buNone/>
            </a:pPr>
            <a:endParaRPr lang="en-US" sz="1100" b="1" dirty="0"/>
          </a:p>
          <a:p>
            <a:pPr marL="0" lvl="1" indent="0">
              <a:buNone/>
            </a:pPr>
            <a:r>
              <a:rPr lang="en-US" b="1" dirty="0"/>
              <a:t>Jesus the Ultimate example</a:t>
            </a:r>
            <a:endParaRPr lang="en-US" sz="1300" b="1" dirty="0"/>
          </a:p>
          <a:p>
            <a:pPr marL="0" lvl="2" indent="0">
              <a:buNone/>
            </a:pPr>
            <a:r>
              <a:rPr lang="en-US" b="1" dirty="0" smtClean="0"/>
              <a:t>	1 </a:t>
            </a:r>
            <a:r>
              <a:rPr lang="en-US" b="1" dirty="0"/>
              <a:t>Peter 2:24 He himself bore our sins in his body on the </a:t>
            </a:r>
            <a:r>
              <a:rPr lang="en-US" b="1" dirty="0" smtClean="0"/>
              <a:t>	tree</a:t>
            </a:r>
            <a:r>
              <a:rPr lang="en-US" b="1" dirty="0"/>
              <a:t>, that we might die to sin and live to righteousness. By </a:t>
            </a:r>
            <a:r>
              <a:rPr lang="en-US" b="1" dirty="0" smtClean="0"/>
              <a:t>	his </a:t>
            </a:r>
            <a:r>
              <a:rPr lang="en-US" b="1" dirty="0"/>
              <a:t>wounds you have been healed.</a:t>
            </a:r>
            <a:endParaRPr lang="en-US" sz="1100" b="1" dirty="0"/>
          </a:p>
          <a:p>
            <a:pPr marL="0" indent="0">
              <a:buNone/>
            </a:pPr>
            <a:endParaRPr lang="en-US" dirty="0"/>
          </a:p>
        </p:txBody>
      </p:sp>
    </p:spTree>
    <p:extLst>
      <p:ext uri="{BB962C8B-B14F-4D97-AF65-F5344CB8AC3E}">
        <p14:creationId xmlns:p14="http://schemas.microsoft.com/office/powerpoint/2010/main" val="2022775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285</Words>
  <Application>Microsoft Macintosh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Vigilance and Biblical Self Image </vt:lpstr>
      <vt:lpstr>Looking back</vt:lpstr>
      <vt:lpstr>Looking Ahead</vt:lpstr>
      <vt:lpstr>Galatians 5:26-6:5 </vt:lpstr>
      <vt:lpstr>The ongoing battle for balance </vt:lpstr>
      <vt:lpstr>Galatians 6:3-4</vt:lpstr>
      <vt:lpstr>Vigilance and Restoration </vt:lpstr>
      <vt:lpstr>Burden bearing and load carrying </vt:lpstr>
      <vt:lpstr>Burden bearing and load carrying </vt:lpstr>
      <vt:lpstr>Pulling it all together</vt:lpstr>
      <vt:lpstr>1 Corinthians 11:23-28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Vigilance and Biblical Self Image </dc:title>
  <dc:creator>Stephen Linden</dc:creator>
  <cp:lastModifiedBy>Stephen Linden</cp:lastModifiedBy>
  <cp:revision>26</cp:revision>
  <dcterms:created xsi:type="dcterms:W3CDTF">2013-06-23T00:56:02Z</dcterms:created>
  <dcterms:modified xsi:type="dcterms:W3CDTF">2013-06-23T01:43:24Z</dcterms:modified>
</cp:coreProperties>
</file>